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7" r:id="rId4"/>
    <p:sldId id="258" r:id="rId5"/>
    <p:sldId id="259" r:id="rId6"/>
    <p:sldId id="261" r:id="rId7"/>
    <p:sldId id="266" r:id="rId8"/>
    <p:sldId id="260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35"/>
  </p:normalViewPr>
  <p:slideViewPr>
    <p:cSldViewPr snapToGrid="0" snapToObjects="1">
      <p:cViewPr varScale="1">
        <p:scale>
          <a:sx n="106" d="100"/>
          <a:sy n="106" d="100"/>
        </p:scale>
        <p:origin x="784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C319C-9AC0-204D-B763-70215D1D869D}" type="datetimeFigureOut">
              <a:rPr lang="en-CZ" smtClean="0"/>
              <a:t>03.10.2025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91F3-4CF2-F54B-AE1C-E9EBA6545A76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68211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91F3-4CF2-F54B-AE1C-E9EBA6545A76}" type="slidenum">
              <a:rPr lang="en-CZ" smtClean="0"/>
              <a:t>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34825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91F3-4CF2-F54B-AE1C-E9EBA6545A76}" type="slidenum">
              <a:rPr lang="en-CZ" smtClean="0"/>
              <a:t>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88026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91F3-4CF2-F54B-AE1C-E9EBA6545A76}" type="slidenum">
              <a:rPr lang="en-CZ" smtClean="0"/>
              <a:t>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67360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91F3-4CF2-F54B-AE1C-E9EBA6545A76}" type="slidenum">
              <a:rPr lang="en-CZ" smtClean="0"/>
              <a:t>7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5068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91F3-4CF2-F54B-AE1C-E9EBA6545A76}" type="slidenum">
              <a:rPr lang="en-CZ" smtClean="0"/>
              <a:t>8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32289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91F3-4CF2-F54B-AE1C-E9EBA6545A76}" type="slidenum">
              <a:rPr lang="en-CZ" smtClean="0"/>
              <a:t>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44331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91F3-4CF2-F54B-AE1C-E9EBA6545A76}" type="slidenum">
              <a:rPr lang="en-CZ" smtClean="0"/>
              <a:t>10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19989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4400" b="1" dirty="0" err="1">
                <a:solidFill>
                  <a:srgbClr val="000000"/>
                </a:solidFill>
              </a:rPr>
              <a:t>Akustická</a:t>
            </a:r>
            <a:r>
              <a:rPr sz="4400" b="1" dirty="0">
                <a:solidFill>
                  <a:srgbClr val="000000"/>
                </a:solidFill>
              </a:rPr>
              <a:t> </a:t>
            </a:r>
            <a:r>
              <a:rPr sz="4400" b="1" dirty="0" err="1">
                <a:solidFill>
                  <a:srgbClr val="000000"/>
                </a:solidFill>
              </a:rPr>
              <a:t>detekce</a:t>
            </a:r>
            <a:r>
              <a:rPr sz="4400" b="1" dirty="0">
                <a:solidFill>
                  <a:srgbClr val="000000"/>
                </a:solidFill>
              </a:rPr>
              <a:t> </a:t>
            </a:r>
            <a:r>
              <a:rPr sz="4400" b="1" dirty="0" err="1">
                <a:solidFill>
                  <a:srgbClr val="000000"/>
                </a:solidFill>
              </a:rPr>
              <a:t>dronů</a:t>
            </a:r>
            <a:endParaRPr sz="4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2438D5-A6E0-CDC6-CF2E-11F90632C1B1}"/>
              </a:ext>
            </a:extLst>
          </p:cNvPr>
          <p:cNvSpPr txBox="1"/>
          <p:nvPr/>
        </p:nvSpPr>
        <p:spPr>
          <a:xfrm>
            <a:off x="5511800" y="27802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</a:rPr>
              <a:t>https://</a:t>
            </a:r>
            <a:r>
              <a:rPr lang="en-GB" sz="1800" dirty="0" err="1">
                <a:solidFill>
                  <a:srgbClr val="000000"/>
                </a:solidFill>
              </a:rPr>
              <a:t>github.com</a:t>
            </a:r>
            <a:r>
              <a:rPr lang="en-GB" sz="1800" dirty="0">
                <a:solidFill>
                  <a:srgbClr val="000000"/>
                </a:solidFill>
              </a:rPr>
              <a:t>/</a:t>
            </a:r>
            <a:r>
              <a:rPr lang="en-GB" sz="1800" dirty="0" err="1">
                <a:solidFill>
                  <a:srgbClr val="000000"/>
                </a:solidFill>
              </a:rPr>
              <a:t>fedurca</a:t>
            </a:r>
            <a:r>
              <a:rPr lang="en-GB" sz="1800" dirty="0">
                <a:solidFill>
                  <a:srgbClr val="000000"/>
                </a:solidFill>
              </a:rPr>
              <a:t>/het68</a:t>
            </a:r>
            <a:endParaRPr lang="en-CZ" dirty="0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D515E330-5C4D-2381-0512-A26862F11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3149600"/>
            <a:ext cx="3632200" cy="370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099DD5-870A-DAB8-8449-AC254F85F0C9}"/>
              </a:ext>
            </a:extLst>
          </p:cNvPr>
          <p:cNvSpPr txBox="1"/>
          <p:nvPr/>
        </p:nvSpPr>
        <p:spPr>
          <a:xfrm>
            <a:off x="743284" y="1072108"/>
            <a:ext cx="6259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 err="1">
                <a:solidFill>
                  <a:srgbClr val="000000"/>
                </a:solidFill>
              </a:rPr>
              <a:t>díky</a:t>
            </a:r>
            <a:r>
              <a:rPr lang="en-GB" sz="6000" dirty="0">
                <a:solidFill>
                  <a:srgbClr val="000000"/>
                </a:solidFill>
              </a:rPr>
              <a:t> za </a:t>
            </a:r>
            <a:r>
              <a:rPr lang="en-GB" sz="6000" dirty="0" err="1">
                <a:solidFill>
                  <a:srgbClr val="000000"/>
                </a:solidFill>
              </a:rPr>
              <a:t>pozornost</a:t>
            </a:r>
            <a:r>
              <a:rPr lang="en-GB" sz="6000" dirty="0">
                <a:solidFill>
                  <a:srgbClr val="000000"/>
                </a:solidFill>
              </a:rPr>
              <a:t>..</a:t>
            </a:r>
            <a:endParaRPr lang="en-CZ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200" b="1" dirty="0">
                <a:solidFill>
                  <a:srgbClr val="000000"/>
                </a:solidFill>
              </a:rPr>
              <a:t>volba mikrofon(u/</a:t>
            </a:r>
            <a:r>
              <a:rPr lang="cs-CZ" sz="3200" b="1" dirty="0" err="1">
                <a:solidFill>
                  <a:srgbClr val="000000"/>
                </a:solidFill>
              </a:rPr>
              <a:t>ů</a:t>
            </a:r>
            <a:r>
              <a:rPr lang="cs-CZ" sz="3200" b="1" dirty="0">
                <a:solidFill>
                  <a:srgbClr val="000000"/>
                </a:solidFill>
              </a:rPr>
              <a:t>) </a:t>
            </a:r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sz="2000" dirty="0">
              <a:solidFill>
                <a:srgbClr val="000000"/>
              </a:solidFill>
            </a:endParaRPr>
          </a:p>
          <a:p>
            <a:endParaRPr lang="cs-CZ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cs-CZ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5" name="Picture 4" descr="A circular black circuit board&#10;&#10;AI-generated content may be incorrect.">
            <a:extLst>
              <a:ext uri="{FF2B5EF4-FFF2-40B4-BE49-F238E27FC236}">
                <a16:creationId xmlns:a16="http://schemas.microsoft.com/office/drawing/2014/main" id="{33FD16B6-4F54-0E3C-5D53-788066A9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2816"/>
            <a:ext cx="3429000" cy="3429000"/>
          </a:xfrm>
          <a:prstGeom prst="rect">
            <a:avLst/>
          </a:prstGeom>
        </p:spPr>
      </p:pic>
      <p:pic>
        <p:nvPicPr>
          <p:cNvPr id="7" name="Picture 6" descr="A circular object with a white and black circle&#10;&#10;AI-generated content may be incorrect.">
            <a:extLst>
              <a:ext uri="{FF2B5EF4-FFF2-40B4-BE49-F238E27FC236}">
                <a16:creationId xmlns:a16="http://schemas.microsoft.com/office/drawing/2014/main" id="{97C9489D-2DCA-3B78-A6C6-BAB6B903F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692" y="3945566"/>
            <a:ext cx="952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3ADAB-451F-9FD6-C360-165BAFE52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66" y="4249237"/>
            <a:ext cx="2562726" cy="2562726"/>
          </a:xfrm>
          <a:prstGeom prst="rect">
            <a:avLst/>
          </a:prstGeom>
        </p:spPr>
      </p:pic>
      <p:pic>
        <p:nvPicPr>
          <p:cNvPr id="11" name="Picture 10" descr="A red circuit board with a blue and silver object&#10;&#10;AI-generated content may be incorrect.">
            <a:extLst>
              <a:ext uri="{FF2B5EF4-FFF2-40B4-BE49-F238E27FC236}">
                <a16:creationId xmlns:a16="http://schemas.microsoft.com/office/drawing/2014/main" id="{82A97A27-2C3A-4EF7-F72B-9CB2A58D9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9950" y="5601870"/>
            <a:ext cx="952500" cy="95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7EAC7E-B73B-ECF9-8D29-53F0194BE378}"/>
              </a:ext>
            </a:extLst>
          </p:cNvPr>
          <p:cNvSpPr txBox="1"/>
          <p:nvPr/>
        </p:nvSpPr>
        <p:spPr>
          <a:xfrm>
            <a:off x="4461708" y="1640516"/>
            <a:ext cx="457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cs-CZ" sz="1800" dirty="0">
                <a:solidFill>
                  <a:srgbClr val="000000"/>
                </a:solidFill>
              </a:rPr>
            </a:br>
            <a:br>
              <a:rPr lang="cs-CZ" sz="1800" dirty="0">
                <a:solidFill>
                  <a:srgbClr val="000000"/>
                </a:solidFill>
              </a:rPr>
            </a:br>
            <a:br>
              <a:rPr lang="cs-CZ" sz="1800" dirty="0">
                <a:solidFill>
                  <a:srgbClr val="000000"/>
                </a:solidFill>
              </a:rPr>
            </a:br>
            <a:r>
              <a:rPr lang="cs-CZ" sz="1800" dirty="0" err="1">
                <a:solidFill>
                  <a:srgbClr val="000000"/>
                </a:solidFill>
              </a:rPr>
              <a:t>ReSpeaker</a:t>
            </a:r>
            <a:r>
              <a:rPr lang="cs-CZ" sz="1800" dirty="0">
                <a:solidFill>
                  <a:srgbClr val="000000"/>
                </a:solidFill>
              </a:rPr>
              <a:t> – hotová USB zvukovka s 4-6 kanály a </a:t>
            </a:r>
            <a:r>
              <a:rPr lang="cs-CZ" sz="1800" dirty="0" err="1">
                <a:solidFill>
                  <a:srgbClr val="000000"/>
                </a:solidFill>
              </a:rPr>
              <a:t>audiokodekem</a:t>
            </a:r>
            <a:r>
              <a:rPr lang="cs-CZ" sz="1800" dirty="0">
                <a:solidFill>
                  <a:srgbClr val="000000"/>
                </a:solidFill>
              </a:rPr>
              <a:t> (dle verze)</a:t>
            </a:r>
            <a:br>
              <a:rPr lang="cs-CZ" dirty="0">
                <a:solidFill>
                  <a:srgbClr val="000000"/>
                </a:solidFill>
              </a:rPr>
            </a:br>
            <a:br>
              <a:rPr lang="cs-CZ" dirty="0">
                <a:solidFill>
                  <a:srgbClr val="000000"/>
                </a:solidFill>
              </a:rPr>
            </a:br>
            <a:br>
              <a:rPr lang="cs-CZ" dirty="0">
                <a:solidFill>
                  <a:srgbClr val="000000"/>
                </a:solidFill>
              </a:rPr>
            </a:br>
            <a:br>
              <a:rPr lang="cs-CZ" dirty="0">
                <a:solidFill>
                  <a:srgbClr val="000000"/>
                </a:solidFill>
              </a:rPr>
            </a:br>
            <a:r>
              <a:rPr lang="cs-CZ" dirty="0">
                <a:solidFill>
                  <a:srgbClr val="000000"/>
                </a:solidFill>
              </a:rPr>
              <a:t>INMP441 modul I2S mikrofonu</a:t>
            </a:r>
          </a:p>
          <a:p>
            <a:br>
              <a:rPr lang="cs-CZ" sz="1800" dirty="0">
                <a:solidFill>
                  <a:srgbClr val="000000"/>
                </a:solidFill>
              </a:rPr>
            </a:br>
            <a:br>
              <a:rPr lang="cs-CZ" sz="1800" dirty="0">
                <a:solidFill>
                  <a:srgbClr val="000000"/>
                </a:solidFill>
              </a:rPr>
            </a:br>
            <a:r>
              <a:rPr lang="cs-CZ" sz="1800" dirty="0" err="1">
                <a:solidFill>
                  <a:srgbClr val="000000"/>
                </a:solidFill>
              </a:rPr>
              <a:t>Keyes</a:t>
            </a:r>
            <a:r>
              <a:rPr lang="cs-CZ" sz="1800" dirty="0">
                <a:solidFill>
                  <a:srgbClr val="000000"/>
                </a:solidFill>
              </a:rPr>
              <a:t> KY-037 modul mikrofonu s analogovým výstupem</a:t>
            </a:r>
          </a:p>
          <a:p>
            <a:br>
              <a:rPr lang="cs-CZ" sz="1800" dirty="0">
                <a:solidFill>
                  <a:srgbClr val="000000"/>
                </a:solidFill>
              </a:rPr>
            </a:br>
            <a:br>
              <a:rPr lang="cs-CZ" sz="1800" dirty="0">
                <a:solidFill>
                  <a:srgbClr val="000000"/>
                </a:solidFill>
              </a:rPr>
            </a:br>
            <a:r>
              <a:rPr lang="cs-CZ" sz="1800" dirty="0">
                <a:solidFill>
                  <a:srgbClr val="000000"/>
                </a:solidFill>
              </a:rPr>
              <a:t>ICS-43434 I2S 3.3V MEMS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D6C7D-FC71-3FF5-727B-209523552AB0}"/>
              </a:ext>
            </a:extLst>
          </p:cNvPr>
          <p:cNvSpPr txBox="1"/>
          <p:nvPr/>
        </p:nvSpPr>
        <p:spPr>
          <a:xfrm>
            <a:off x="5344028" y="555716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br>
              <a:rPr lang="cs-CZ" sz="1800" dirty="0">
                <a:solidFill>
                  <a:srgbClr val="000000"/>
                </a:solidFill>
              </a:rPr>
            </a:br>
            <a:endParaRPr lang="cs-CZ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50914_180151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" y="124221"/>
            <a:ext cx="4576502" cy="61020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518" y="6226224"/>
            <a:ext cx="39605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cs-CZ" sz="1400" dirty="0">
                <a:solidFill>
                  <a:srgbClr val="000000"/>
                </a:solidFill>
              </a:rPr>
              <a:t>zprovoznění jednoho mikrofonu ICS-43434  v Linuxu</a:t>
            </a: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B3974C3-A3CA-5991-133D-9C896129D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073" y="2685524"/>
            <a:ext cx="5003800" cy="16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363DAF-C1DF-23C6-5CA4-B04BB3E4D817}"/>
              </a:ext>
            </a:extLst>
          </p:cNvPr>
          <p:cNvSpPr txBox="1"/>
          <p:nvPr/>
        </p:nvSpPr>
        <p:spPr>
          <a:xfrm>
            <a:off x="4810624" y="377200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rgbClr val="000000"/>
                </a:solidFill>
              </a:rPr>
              <a:t>sestavení mikrofonového pole</a:t>
            </a:r>
            <a:br>
              <a:rPr lang="cs-CZ" dirty="0">
                <a:solidFill>
                  <a:srgbClr val="000000"/>
                </a:solidFill>
              </a:rPr>
            </a:br>
            <a:br>
              <a:rPr lang="cs-CZ" dirty="0">
                <a:solidFill>
                  <a:srgbClr val="000000"/>
                </a:solidFill>
              </a:rPr>
            </a:br>
            <a:r>
              <a:rPr lang="cs-CZ" dirty="0">
                <a:solidFill>
                  <a:srgbClr val="000000"/>
                </a:solidFill>
              </a:rPr>
              <a:t>I2S sběrnice s TDM8</a:t>
            </a:r>
            <a:br>
              <a:rPr lang="cs-CZ" dirty="0">
                <a:solidFill>
                  <a:srgbClr val="000000"/>
                </a:solidFill>
              </a:rPr>
            </a:br>
            <a:br>
              <a:rPr lang="cs-CZ" dirty="0">
                <a:solidFill>
                  <a:srgbClr val="000000"/>
                </a:solidFill>
              </a:rPr>
            </a:br>
            <a:r>
              <a:rPr lang="cs-CZ" dirty="0">
                <a:solidFill>
                  <a:srgbClr val="000000"/>
                </a:solidFill>
              </a:rPr>
              <a:t>již digitální PCM zvuk poleze hezky synchronizovaně a bez „zbytečného“ </a:t>
            </a:r>
            <a:br>
              <a:rPr lang="cs-CZ" dirty="0">
                <a:solidFill>
                  <a:srgbClr val="000000"/>
                </a:solidFill>
              </a:rPr>
            </a:br>
            <a:r>
              <a:rPr lang="cs-CZ" dirty="0">
                <a:solidFill>
                  <a:srgbClr val="000000"/>
                </a:solidFill>
              </a:rPr>
              <a:t>a drahého HW </a:t>
            </a:r>
            <a:r>
              <a:rPr lang="cs-CZ" dirty="0" err="1">
                <a:solidFill>
                  <a:srgbClr val="000000"/>
                </a:solidFill>
              </a:rPr>
              <a:t>audiokodeku</a:t>
            </a:r>
            <a:r>
              <a:rPr lang="cs-CZ" dirty="0">
                <a:solidFill>
                  <a:srgbClr val="000000"/>
                </a:solidFill>
              </a:rPr>
              <a:t> rovnou </a:t>
            </a:r>
            <a:br>
              <a:rPr lang="cs-CZ" dirty="0">
                <a:solidFill>
                  <a:srgbClr val="000000"/>
                </a:solidFill>
              </a:rPr>
            </a:br>
            <a:r>
              <a:rPr lang="cs-CZ" dirty="0">
                <a:solidFill>
                  <a:srgbClr val="000000"/>
                </a:solidFill>
              </a:rPr>
              <a:t>do Linuxu</a:t>
            </a:r>
            <a:endParaRPr lang="cs-CZ" sz="18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93F0D-0A33-09A7-01EE-A1C35FC88694}"/>
              </a:ext>
            </a:extLst>
          </p:cNvPr>
          <p:cNvSpPr txBox="1"/>
          <p:nvPr/>
        </p:nvSpPr>
        <p:spPr>
          <a:xfrm>
            <a:off x="4810624" y="4458451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rgbClr val="000000"/>
                </a:solidFill>
              </a:rPr>
              <a:t>!!! PROBLÉMY !!!</a:t>
            </a:r>
            <a:br>
              <a:rPr lang="cs-CZ" dirty="0">
                <a:solidFill>
                  <a:srgbClr val="000000"/>
                </a:solidFill>
              </a:rPr>
            </a:br>
            <a:br>
              <a:rPr lang="cs-CZ" dirty="0">
                <a:solidFill>
                  <a:srgbClr val="000000"/>
                </a:solidFill>
              </a:rPr>
            </a:br>
            <a:r>
              <a:rPr lang="cs-CZ" dirty="0">
                <a:solidFill>
                  <a:srgbClr val="000000"/>
                </a:solidFill>
              </a:rPr>
              <a:t>1.) zvolené mikrofony neumí TDM</a:t>
            </a:r>
            <a:br>
              <a:rPr lang="cs-CZ" dirty="0">
                <a:solidFill>
                  <a:srgbClr val="000000"/>
                </a:solidFill>
              </a:rPr>
            </a:br>
            <a:br>
              <a:rPr lang="cs-CZ" dirty="0">
                <a:solidFill>
                  <a:srgbClr val="000000"/>
                </a:solidFill>
              </a:rPr>
            </a:br>
            <a:r>
              <a:rPr lang="cs-CZ" dirty="0">
                <a:solidFill>
                  <a:srgbClr val="000000"/>
                </a:solidFill>
              </a:rPr>
              <a:t>2.) I2S rozhraní na </a:t>
            </a:r>
            <a:r>
              <a:rPr lang="cs-CZ" dirty="0" err="1">
                <a:solidFill>
                  <a:srgbClr val="000000"/>
                </a:solidFill>
              </a:rPr>
              <a:t>rpi</a:t>
            </a:r>
            <a:r>
              <a:rPr lang="cs-CZ" dirty="0">
                <a:solidFill>
                  <a:srgbClr val="000000"/>
                </a:solidFill>
              </a:rPr>
              <a:t> neumí TDM </a:t>
            </a:r>
            <a:endParaRPr lang="cs-CZ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03" y="-89358"/>
            <a:ext cx="9461324" cy="1143000"/>
          </a:xfrm>
        </p:spPr>
        <p:txBody>
          <a:bodyPr/>
          <a:lstStyle/>
          <a:p>
            <a:r>
              <a:rPr lang="cs-CZ" sz="3200" b="1" dirty="0">
                <a:solidFill>
                  <a:srgbClr val="000000"/>
                </a:solidFill>
              </a:rPr>
              <a:t>podvod na začátek </a:t>
            </a:r>
            <a:br>
              <a:rPr lang="cs-CZ" sz="3200" b="1" dirty="0">
                <a:solidFill>
                  <a:srgbClr val="000000"/>
                </a:solidFill>
              </a:rPr>
            </a:br>
            <a:r>
              <a:rPr lang="cs-CZ" sz="3200" b="1" dirty="0">
                <a:solidFill>
                  <a:srgbClr val="000000"/>
                </a:solidFill>
              </a:rPr>
              <a:t>hledání polohy objektů se známou polohou </a:t>
            </a:r>
            <a:endParaRPr sz="3200" b="1" dirty="0">
              <a:solidFill>
                <a:srgbClr val="000000"/>
              </a:solidFill>
            </a:endParaRPr>
          </a:p>
        </p:txBody>
      </p:sp>
      <p:pic>
        <p:nvPicPr>
          <p:cNvPr id="5" name="Content Placeholder 4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AEE1FD08-6088-E886-3FFD-1E0D0FE16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898" y="1013824"/>
            <a:ext cx="2482222" cy="1025985"/>
          </a:xfrm>
        </p:spPr>
      </p:pic>
      <p:pic>
        <p:nvPicPr>
          <p:cNvPr id="7" name="Picture 6" descr="A close-up of a device&#10;&#10;AI-generated content may be incorrect.">
            <a:extLst>
              <a:ext uri="{FF2B5EF4-FFF2-40B4-BE49-F238E27FC236}">
                <a16:creationId xmlns:a16="http://schemas.microsoft.com/office/drawing/2014/main" id="{86667676-6095-86FE-1B37-DBC000E9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3" y="4051962"/>
            <a:ext cx="4572001" cy="2806038"/>
          </a:xfrm>
          <a:prstGeom prst="rect">
            <a:avLst/>
          </a:prstGeom>
        </p:spPr>
      </p:pic>
      <p:pic>
        <p:nvPicPr>
          <p:cNvPr id="8" name="Picture 7" descr="20250921_100749.jpg">
            <a:extLst>
              <a:ext uri="{FF2B5EF4-FFF2-40B4-BE49-F238E27FC236}">
                <a16:creationId xmlns:a16="http://schemas.microsoft.com/office/drawing/2014/main" id="{A492F5C1-737E-1951-A76B-013E58692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899" y="1175585"/>
            <a:ext cx="4099385" cy="5465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2AF54-0DE6-65E1-7238-5DC239F16D74}"/>
              </a:ext>
            </a:extLst>
          </p:cNvPr>
          <p:cNvSpPr txBox="1"/>
          <p:nvPr/>
        </p:nvSpPr>
        <p:spPr>
          <a:xfrm>
            <a:off x="341898" y="2090514"/>
            <a:ext cx="44364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cs-CZ" sz="1800" dirty="0">
                <a:solidFill>
                  <a:srgbClr val="000000"/>
                </a:solidFill>
              </a:rPr>
            </a:br>
            <a:r>
              <a:rPr lang="cs-CZ" sz="1800" dirty="0">
                <a:solidFill>
                  <a:srgbClr val="000000"/>
                </a:solidFill>
              </a:rPr>
              <a:t>60GHz radar</a:t>
            </a:r>
            <a:br>
              <a:rPr lang="cs-CZ" sz="1800" dirty="0">
                <a:solidFill>
                  <a:srgbClr val="000000"/>
                </a:solidFill>
              </a:rPr>
            </a:br>
            <a:r>
              <a:rPr lang="cs-CZ" sz="1800" dirty="0">
                <a:solidFill>
                  <a:srgbClr val="000000"/>
                </a:solidFill>
              </a:rPr>
              <a:t>DEMOBGT60UTR11AIPTOBO1</a:t>
            </a:r>
          </a:p>
          <a:p>
            <a:br>
              <a:rPr lang="cs-CZ" sz="1800" dirty="0">
                <a:solidFill>
                  <a:srgbClr val="000000"/>
                </a:solidFill>
              </a:rPr>
            </a:br>
            <a:r>
              <a:rPr lang="en-GB" dirty="0"/>
              <a:t>Adafruit Ultimate GPS HAT</a:t>
            </a:r>
            <a:br>
              <a:rPr lang="cs-CZ" sz="1800" dirty="0">
                <a:solidFill>
                  <a:srgbClr val="000000"/>
                </a:solidFill>
              </a:rPr>
            </a:br>
            <a:endParaRPr lang="cs-CZ" sz="1800" dirty="0">
              <a:solidFill>
                <a:srgbClr val="000000"/>
              </a:solidFill>
            </a:endParaRPr>
          </a:p>
          <a:p>
            <a:r>
              <a:rPr lang="cs-CZ" sz="1800" dirty="0" err="1">
                <a:solidFill>
                  <a:srgbClr val="000000"/>
                </a:solidFill>
              </a:rPr>
              <a:t>Dronetag</a:t>
            </a:r>
            <a:r>
              <a:rPr lang="cs-CZ" sz="1800" dirty="0">
                <a:solidFill>
                  <a:srgbClr val="000000"/>
                </a:solidFill>
              </a:rPr>
              <a:t> </a:t>
            </a:r>
            <a:r>
              <a:rPr lang="cs-CZ" sz="1800" dirty="0" err="1">
                <a:solidFill>
                  <a:srgbClr val="000000"/>
                </a:solidFill>
              </a:rPr>
              <a:t>Beacon</a:t>
            </a:r>
            <a:br>
              <a:rPr lang="cs-CZ" sz="1800" dirty="0">
                <a:solidFill>
                  <a:srgbClr val="000000"/>
                </a:solidFill>
              </a:rPr>
            </a:br>
            <a:br>
              <a:rPr lang="cs-CZ" sz="1800" dirty="0">
                <a:solidFill>
                  <a:srgbClr val="000000"/>
                </a:solidFill>
              </a:rPr>
            </a:br>
            <a:r>
              <a:rPr lang="cs-CZ" sz="1800" dirty="0" err="1">
                <a:solidFill>
                  <a:srgbClr val="000000"/>
                </a:solidFill>
              </a:rPr>
              <a:t>Mavlink</a:t>
            </a:r>
            <a:r>
              <a:rPr lang="cs-CZ" sz="1800"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9661"/>
            <a:ext cx="8229600" cy="1143000"/>
          </a:xfrm>
        </p:spPr>
        <p:txBody>
          <a:bodyPr/>
          <a:lstStyle/>
          <a:p>
            <a:r>
              <a:rPr lang="cs-CZ" sz="3200" b="1" dirty="0">
                <a:solidFill>
                  <a:srgbClr val="000000"/>
                </a:solidFill>
              </a:rPr>
              <a:t>výroba TDM mikrofonu.. </a:t>
            </a:r>
            <a:endParaRPr sz="3200" b="1" dirty="0">
              <a:solidFill>
                <a:srgbClr val="000000"/>
              </a:solidFill>
            </a:endParaRPr>
          </a:p>
        </p:txBody>
      </p:sp>
      <p:pic>
        <p:nvPicPr>
          <p:cNvPr id="5" name="Content Placeholder 4" descr="A green and yellow circuit board&#10;&#10;AI-generated content may be incorrect.">
            <a:extLst>
              <a:ext uri="{FF2B5EF4-FFF2-40B4-BE49-F238E27FC236}">
                <a16:creationId xmlns:a16="http://schemas.microsoft.com/office/drawing/2014/main" id="{1FE2035E-9DF7-0D61-0B29-83BC30D14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889" y="629656"/>
            <a:ext cx="3369887" cy="336988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593C5F-BDF5-421B-70E1-94E8787DB21D}"/>
              </a:ext>
            </a:extLst>
          </p:cNvPr>
          <p:cNvSpPr txBox="1">
            <a:spLocks/>
          </p:cNvSpPr>
          <p:nvPr/>
        </p:nvSpPr>
        <p:spPr>
          <a:xfrm>
            <a:off x="1034716" y="68475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</a:rPr>
              <a:t>RPI PICO 2 - 2350</a:t>
            </a:r>
          </a:p>
        </p:txBody>
      </p:sp>
      <p:pic>
        <p:nvPicPr>
          <p:cNvPr id="8" name="Picture 7" descr="A close-up of a microchip&#10;&#10;AI-generated content may be incorrect.">
            <a:extLst>
              <a:ext uri="{FF2B5EF4-FFF2-40B4-BE49-F238E27FC236}">
                <a16:creationId xmlns:a16="http://schemas.microsoft.com/office/drawing/2014/main" id="{004AA73D-E96D-91AB-B10B-5A7756BC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477" y="1057920"/>
            <a:ext cx="3445080" cy="2652711"/>
          </a:xfrm>
          <a:prstGeom prst="rect">
            <a:avLst/>
          </a:prstGeom>
        </p:spPr>
      </p:pic>
      <p:pic>
        <p:nvPicPr>
          <p:cNvPr id="10" name="Picture 9" descr="A red and yellow logo&#10;&#10;AI-generated content may be incorrect.">
            <a:extLst>
              <a:ext uri="{FF2B5EF4-FFF2-40B4-BE49-F238E27FC236}">
                <a16:creationId xmlns:a16="http://schemas.microsoft.com/office/drawing/2014/main" id="{616F2572-A160-30DD-B555-348C76683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448" y="1242140"/>
            <a:ext cx="1983029" cy="17847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15D7E6-0623-EB0D-EB2E-C2B16A27018A}"/>
              </a:ext>
            </a:extLst>
          </p:cNvPr>
          <p:cNvSpPr txBox="1">
            <a:spLocks/>
          </p:cNvSpPr>
          <p:nvPr/>
        </p:nvSpPr>
        <p:spPr>
          <a:xfrm>
            <a:off x="6022045" y="68475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</a:rPr>
              <a:t>ESP32-S3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9BC6B4-5BBA-BA9A-764B-A5C793AF27A3}"/>
              </a:ext>
            </a:extLst>
          </p:cNvPr>
          <p:cNvSpPr txBox="1">
            <a:spLocks/>
          </p:cNvSpPr>
          <p:nvPr/>
        </p:nvSpPr>
        <p:spPr>
          <a:xfrm>
            <a:off x="457200" y="3429000"/>
            <a:ext cx="8229600" cy="2625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</a:rPr>
              <a:t>PIO </a:t>
            </a:r>
            <a:r>
              <a:rPr lang="en-GB" sz="2000" dirty="0" err="1">
                <a:solidFill>
                  <a:srgbClr val="000000"/>
                </a:solidFill>
              </a:rPr>
              <a:t>obvody</a:t>
            </a:r>
            <a:r>
              <a:rPr lang="en-GB" sz="2000" dirty="0">
                <a:solidFill>
                  <a:srgbClr val="000000"/>
                </a:solidFill>
              </a:rPr>
              <a:t> pro </a:t>
            </a:r>
            <a:r>
              <a:rPr lang="en-GB" sz="2000" dirty="0" err="1">
                <a:solidFill>
                  <a:srgbClr val="000000"/>
                </a:solidFill>
              </a:rPr>
              <a:t>realtime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implementaci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vlastního</a:t>
            </a:r>
            <a:r>
              <a:rPr lang="en-GB" sz="2000" dirty="0">
                <a:solidFill>
                  <a:srgbClr val="000000"/>
                </a:solidFill>
              </a:rPr>
              <a:t> I2S TDM </a:t>
            </a:r>
            <a:r>
              <a:rPr lang="en-GB" sz="2000" dirty="0" err="1">
                <a:solidFill>
                  <a:srgbClr val="000000"/>
                </a:solidFill>
              </a:rPr>
              <a:t>přes</a:t>
            </a:r>
            <a:r>
              <a:rPr lang="en-GB" sz="2000" dirty="0">
                <a:solidFill>
                  <a:srgbClr val="000000"/>
                </a:solidFill>
              </a:rPr>
              <a:t> DMA </a:t>
            </a:r>
            <a:br>
              <a:rPr lang="en-GB" sz="2000" dirty="0">
                <a:solidFill>
                  <a:srgbClr val="000000"/>
                </a:solidFill>
              </a:rPr>
            </a:br>
            <a:br>
              <a:rPr lang="en-GB" sz="2000" dirty="0">
                <a:solidFill>
                  <a:srgbClr val="000000"/>
                </a:solidFill>
              </a:rPr>
            </a:br>
            <a:r>
              <a:rPr lang="en-GB" sz="2000" dirty="0" err="1">
                <a:solidFill>
                  <a:srgbClr val="000000"/>
                </a:solidFill>
              </a:rPr>
              <a:t>kombinace</a:t>
            </a:r>
            <a:r>
              <a:rPr lang="en-GB" sz="2000" dirty="0">
                <a:solidFill>
                  <a:srgbClr val="000000"/>
                </a:solidFill>
              </a:rPr>
              <a:t> ARM a RISC-V </a:t>
            </a:r>
            <a:r>
              <a:rPr lang="en-GB" sz="2000" dirty="0" err="1">
                <a:solidFill>
                  <a:srgbClr val="000000"/>
                </a:solidFill>
              </a:rPr>
              <a:t>jader</a:t>
            </a:r>
            <a:r>
              <a:rPr lang="en-GB" sz="2000" dirty="0">
                <a:solidFill>
                  <a:srgbClr val="000000"/>
                </a:solidFill>
              </a:rPr>
              <a:t> (</a:t>
            </a:r>
            <a:r>
              <a:rPr lang="en-GB" sz="2000" dirty="0" err="1">
                <a:solidFill>
                  <a:srgbClr val="000000"/>
                </a:solidFill>
              </a:rPr>
              <a:t>dvě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jádra</a:t>
            </a:r>
            <a:r>
              <a:rPr lang="en-GB" sz="2000" dirty="0">
                <a:solidFill>
                  <a:srgbClr val="000000"/>
                </a:solidFill>
              </a:rPr>
              <a:t> s </a:t>
            </a:r>
            <a:r>
              <a:rPr lang="en-GB" sz="2000" dirty="0" err="1">
                <a:solidFill>
                  <a:srgbClr val="000000"/>
                </a:solidFill>
              </a:rPr>
              <a:t>experimentální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podporou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současného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běhu</a:t>
            </a:r>
            <a:r>
              <a:rPr lang="en-GB" sz="2000" dirty="0">
                <a:solidFill>
                  <a:srgbClr val="000000"/>
                </a:solidFill>
              </a:rPr>
              <a:t>)</a:t>
            </a:r>
            <a:br>
              <a:rPr lang="en-GB" sz="2000" dirty="0">
                <a:solidFill>
                  <a:srgbClr val="000000"/>
                </a:solidFill>
              </a:rPr>
            </a:br>
            <a:br>
              <a:rPr lang="en-GB" sz="2000" dirty="0">
                <a:solidFill>
                  <a:srgbClr val="000000"/>
                </a:solidFill>
              </a:rPr>
            </a:br>
            <a:r>
              <a:rPr lang="en-GB" sz="2000" dirty="0">
                <a:solidFill>
                  <a:srgbClr val="000000"/>
                </a:solidFill>
              </a:rPr>
              <a:t>ULP </a:t>
            </a:r>
            <a:r>
              <a:rPr lang="en-GB" sz="2000" dirty="0" err="1">
                <a:solidFill>
                  <a:srgbClr val="000000"/>
                </a:solidFill>
              </a:rPr>
              <a:t>koprocesor</a:t>
            </a:r>
            <a:r>
              <a:rPr lang="en-GB" sz="2000" dirty="0">
                <a:solidFill>
                  <a:srgbClr val="000000"/>
                </a:solidFill>
              </a:rPr>
              <a:t> pro </a:t>
            </a:r>
            <a:r>
              <a:rPr lang="en-GB" sz="2000" dirty="0" err="1">
                <a:solidFill>
                  <a:srgbClr val="000000"/>
                </a:solidFill>
              </a:rPr>
              <a:t>probouzení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hlavního</a:t>
            </a:r>
            <a:r>
              <a:rPr lang="en-GB" sz="2000" dirty="0">
                <a:solidFill>
                  <a:srgbClr val="000000"/>
                </a:solidFill>
              </a:rPr>
              <a:t> CPU </a:t>
            </a:r>
            <a:r>
              <a:rPr lang="en-GB" sz="2000" dirty="0" err="1">
                <a:solidFill>
                  <a:srgbClr val="000000"/>
                </a:solidFill>
              </a:rPr>
              <a:t>až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při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zvýšené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hladině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zvuku</a:t>
            </a:r>
            <a:br>
              <a:rPr lang="en-GB" sz="2000" dirty="0">
                <a:solidFill>
                  <a:srgbClr val="000000"/>
                </a:solidFill>
              </a:rPr>
            </a:br>
            <a:br>
              <a:rPr lang="en-GB" sz="2000" dirty="0">
                <a:solidFill>
                  <a:srgbClr val="000000"/>
                </a:solidFill>
              </a:rPr>
            </a:br>
            <a:r>
              <a:rPr lang="en-GB" sz="2000" dirty="0" err="1">
                <a:solidFill>
                  <a:srgbClr val="000000"/>
                </a:solidFill>
              </a:rPr>
              <a:t>možnost</a:t>
            </a:r>
            <a:r>
              <a:rPr lang="en-GB" sz="2000" dirty="0">
                <a:solidFill>
                  <a:srgbClr val="000000"/>
                </a:solidFill>
              </a:rPr>
              <a:t> FFT </a:t>
            </a:r>
            <a:r>
              <a:rPr lang="en-GB" sz="2000" dirty="0" err="1">
                <a:solidFill>
                  <a:srgbClr val="000000"/>
                </a:solidFill>
              </a:rPr>
              <a:t>přímo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na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zařízení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br>
              <a:rPr lang="en-GB" sz="2000" dirty="0">
                <a:solidFill>
                  <a:srgbClr val="000000"/>
                </a:solidFill>
              </a:rPr>
            </a:br>
            <a:br>
              <a:rPr lang="en-GB" sz="2000" dirty="0">
                <a:solidFill>
                  <a:srgbClr val="000000"/>
                </a:solidFill>
              </a:rPr>
            </a:br>
            <a:r>
              <a:rPr lang="en-GB" sz="2000" dirty="0">
                <a:solidFill>
                  <a:srgbClr val="000000"/>
                </a:solidFill>
              </a:rPr>
              <a:t>Podpora </a:t>
            </a:r>
            <a:r>
              <a:rPr lang="en-GB" sz="2000" dirty="0" err="1">
                <a:solidFill>
                  <a:srgbClr val="000000"/>
                </a:solidFill>
              </a:rPr>
              <a:t>TinyML</a:t>
            </a:r>
            <a:r>
              <a:rPr lang="en-GB" sz="2000" dirty="0">
                <a:solidFill>
                  <a:srgbClr val="000000"/>
                </a:solidFill>
              </a:rPr>
              <a:t> pro </a:t>
            </a:r>
            <a:r>
              <a:rPr lang="en-GB" sz="2000" dirty="0" err="1">
                <a:solidFill>
                  <a:srgbClr val="000000"/>
                </a:solidFill>
              </a:rPr>
              <a:t>chytřejší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předzpracování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nebo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dokonce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vyhodnocení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signálu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už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na</a:t>
            </a:r>
            <a:r>
              <a:rPr lang="en-GB" sz="2000" dirty="0">
                <a:solidFill>
                  <a:srgbClr val="000000"/>
                </a:solidFill>
              </a:rPr>
              <a:t> MCU</a:t>
            </a:r>
            <a:br>
              <a:rPr lang="en-GB" sz="2000" dirty="0">
                <a:solidFill>
                  <a:srgbClr val="000000"/>
                </a:solidFill>
              </a:rPr>
            </a:br>
            <a:br>
              <a:rPr lang="en-GB" sz="2000" dirty="0">
                <a:solidFill>
                  <a:srgbClr val="000000"/>
                </a:solidFill>
              </a:rPr>
            </a:br>
            <a:r>
              <a:rPr lang="en-GB" sz="2000" dirty="0">
                <a:solidFill>
                  <a:srgbClr val="000000"/>
                </a:solidFill>
              </a:rPr>
              <a:t>jak ale data </a:t>
            </a:r>
            <a:r>
              <a:rPr lang="en-GB" sz="2000" dirty="0" err="1">
                <a:solidFill>
                  <a:srgbClr val="000000"/>
                </a:solidFill>
              </a:rPr>
              <a:t>dostat</a:t>
            </a:r>
            <a:r>
              <a:rPr lang="en-GB" sz="2000" dirty="0">
                <a:solidFill>
                  <a:srgbClr val="000000"/>
                </a:solidFill>
              </a:rPr>
              <a:t> do </a:t>
            </a:r>
            <a:r>
              <a:rPr lang="en-GB" sz="2000" dirty="0" err="1">
                <a:solidFill>
                  <a:srgbClr val="000000"/>
                </a:solidFill>
              </a:rPr>
              <a:t>Linuxu</a:t>
            </a:r>
            <a:r>
              <a:rPr lang="en-GB" sz="2000" dirty="0">
                <a:solidFill>
                  <a:srgbClr val="000000"/>
                </a:solidFill>
              </a:rPr>
              <a:t> k </a:t>
            </a:r>
            <a:r>
              <a:rPr lang="en-GB" sz="2000" dirty="0" err="1">
                <a:solidFill>
                  <a:srgbClr val="000000"/>
                </a:solidFill>
              </a:rPr>
              <a:t>dalšímu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zpracování</a:t>
            </a:r>
            <a:r>
              <a:rPr lang="en-GB" sz="2000" dirty="0">
                <a:solidFill>
                  <a:srgbClr val="000000"/>
                </a:solidFill>
              </a:rPr>
              <a:t>..?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823C671-39EB-62F7-65F8-5C6CA46B00BD}"/>
              </a:ext>
            </a:extLst>
          </p:cNvPr>
          <p:cNvSpPr txBox="1">
            <a:spLocks/>
          </p:cNvSpPr>
          <p:nvPr/>
        </p:nvSpPr>
        <p:spPr>
          <a:xfrm>
            <a:off x="1276677" y="588555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200" b="1" dirty="0">
                <a:solidFill>
                  <a:srgbClr val="000000"/>
                </a:solidFill>
              </a:rPr>
              <a:t>..se zvrhla ve výrobu USB zvukové karty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200" b="1" dirty="0">
                <a:solidFill>
                  <a:srgbClr val="000000"/>
                </a:solidFill>
              </a:rPr>
              <a:t>výchozí konfigurace mikrofonů ICS-43434</a:t>
            </a:r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848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b="1" dirty="0" err="1"/>
              <a:t>Parametry</a:t>
            </a:r>
            <a:r>
              <a:rPr lang="en-GB" sz="2000" b="1" dirty="0"/>
              <a:t>:</a:t>
            </a:r>
            <a:endParaRPr lang="en-GB" sz="2000" dirty="0"/>
          </a:p>
          <a:p>
            <a:r>
              <a:rPr lang="en-GB" sz="2000" dirty="0" err="1"/>
              <a:t>vzorkovací</a:t>
            </a:r>
            <a:r>
              <a:rPr lang="en-GB" sz="2000" dirty="0"/>
              <a:t> </a:t>
            </a:r>
            <a:r>
              <a:rPr lang="en-GB" sz="2000" dirty="0" err="1"/>
              <a:t>frekvence</a:t>
            </a:r>
            <a:r>
              <a:rPr lang="en-GB" sz="2000" dirty="0"/>
              <a:t>: 48 000 Hz</a:t>
            </a:r>
          </a:p>
          <a:p>
            <a:r>
              <a:rPr lang="en-GB" sz="2000" dirty="0" err="1"/>
              <a:t>bitová</a:t>
            </a:r>
            <a:r>
              <a:rPr lang="en-GB" sz="2000" dirty="0"/>
              <a:t> </a:t>
            </a:r>
            <a:r>
              <a:rPr lang="en-GB" sz="2000" dirty="0" err="1"/>
              <a:t>hloubka</a:t>
            </a:r>
            <a:r>
              <a:rPr lang="en-GB" sz="2000" dirty="0"/>
              <a:t>: 24 </a:t>
            </a:r>
            <a:r>
              <a:rPr lang="en-GB" sz="2000" dirty="0" err="1"/>
              <a:t>bitů</a:t>
            </a:r>
            <a:r>
              <a:rPr lang="en-GB" sz="2000" dirty="0"/>
              <a:t> (3 </a:t>
            </a:r>
            <a:r>
              <a:rPr lang="en-GB" sz="2000" dirty="0" err="1"/>
              <a:t>bajty</a:t>
            </a:r>
            <a:r>
              <a:rPr lang="en-GB" sz="2000" dirty="0"/>
              <a:t>)</a:t>
            </a:r>
          </a:p>
          <a:p>
            <a:r>
              <a:rPr lang="en-GB" sz="2000" dirty="0" err="1"/>
              <a:t>počet</a:t>
            </a:r>
            <a:r>
              <a:rPr lang="en-GB" sz="2000" dirty="0"/>
              <a:t> </a:t>
            </a:r>
            <a:r>
              <a:rPr lang="en-GB" sz="2000" dirty="0" err="1"/>
              <a:t>kanálů</a:t>
            </a:r>
            <a:r>
              <a:rPr lang="en-GB" sz="2000" dirty="0"/>
              <a:t>: 6 </a:t>
            </a:r>
            <a:r>
              <a:rPr lang="en-GB" sz="2000" dirty="0" err="1"/>
              <a:t>mikrofonů</a:t>
            </a:r>
            <a:endParaRPr lang="en-GB" sz="2000" dirty="0"/>
          </a:p>
          <a:p>
            <a:pPr marL="0" indent="0">
              <a:buNone/>
            </a:pPr>
            <a:br>
              <a:rPr lang="en-GB" sz="2000" b="1" dirty="0"/>
            </a:br>
            <a:r>
              <a:rPr lang="en-GB" sz="2000" b="1" dirty="0" err="1"/>
              <a:t>Výpočet</a:t>
            </a:r>
            <a:r>
              <a:rPr lang="en-GB" sz="2000" b="1" dirty="0"/>
              <a:t> pro </a:t>
            </a:r>
            <a:r>
              <a:rPr lang="en-GB" sz="2000" b="1" dirty="0" err="1"/>
              <a:t>jeden</a:t>
            </a:r>
            <a:r>
              <a:rPr lang="en-GB" sz="2000" b="1" dirty="0"/>
              <a:t> </a:t>
            </a:r>
            <a:r>
              <a:rPr lang="en-GB" sz="2000" b="1" dirty="0" err="1"/>
              <a:t>kanál</a:t>
            </a:r>
            <a:r>
              <a:rPr lang="en-GB" sz="2000" b="1" dirty="0"/>
              <a:t>:</a:t>
            </a:r>
            <a:endParaRPr lang="en-GB" sz="2000" dirty="0"/>
          </a:p>
          <a:p>
            <a:r>
              <a:rPr lang="en-GB" sz="2000" dirty="0"/>
              <a:t>48 000 </a:t>
            </a:r>
            <a:r>
              <a:rPr lang="en-GB" sz="2000" dirty="0" err="1"/>
              <a:t>vzorků</a:t>
            </a:r>
            <a:r>
              <a:rPr lang="en-GB" sz="2000" dirty="0"/>
              <a:t>/s × 24 </a:t>
            </a:r>
            <a:r>
              <a:rPr lang="en-GB" sz="2000" dirty="0" err="1"/>
              <a:t>bitů</a:t>
            </a:r>
            <a:r>
              <a:rPr lang="en-GB" sz="2000" dirty="0"/>
              <a:t> =</a:t>
            </a:r>
            <a:br>
              <a:rPr lang="en-GB" sz="2000" dirty="0"/>
            </a:br>
            <a:r>
              <a:rPr lang="en-GB" sz="2000" dirty="0"/>
              <a:t>48 000 × 24 = </a:t>
            </a:r>
            <a:r>
              <a:rPr lang="en-GB" sz="2000" b="1" dirty="0"/>
              <a:t>1 152 000 </a:t>
            </a:r>
            <a:r>
              <a:rPr lang="en-GB" sz="2000" b="1" dirty="0" err="1"/>
              <a:t>bitů</a:t>
            </a:r>
            <a:r>
              <a:rPr lang="en-GB" sz="2000" b="1" dirty="0"/>
              <a:t>/s</a:t>
            </a:r>
            <a:endParaRPr lang="en-GB" sz="2000" dirty="0"/>
          </a:p>
          <a:p>
            <a:r>
              <a:rPr lang="en-GB" sz="2000" dirty="0"/>
              <a:t>v </a:t>
            </a:r>
            <a:r>
              <a:rPr lang="en-GB" sz="2000" dirty="0" err="1"/>
              <a:t>bajtech</a:t>
            </a:r>
            <a:r>
              <a:rPr lang="en-GB" sz="2000" dirty="0"/>
              <a:t>: 1 152 000 ÷ 8 = </a:t>
            </a:r>
            <a:r>
              <a:rPr lang="en-GB" sz="2000" b="1" dirty="0"/>
              <a:t>144 000 </a:t>
            </a:r>
            <a:r>
              <a:rPr lang="en-GB" sz="2000" b="1" dirty="0" err="1"/>
              <a:t>bajtů</a:t>
            </a:r>
            <a:r>
              <a:rPr lang="en-GB" sz="2000" b="1" dirty="0"/>
              <a:t>/s</a:t>
            </a:r>
            <a:r>
              <a:rPr lang="en-GB" sz="2000" dirty="0"/>
              <a:t> ≈ </a:t>
            </a:r>
            <a:r>
              <a:rPr lang="en-GB" sz="2000" b="1" dirty="0"/>
              <a:t>141 kB/s</a:t>
            </a: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Pro 6 </a:t>
            </a:r>
            <a:r>
              <a:rPr lang="en-GB" sz="2000" b="1" dirty="0" err="1"/>
              <a:t>kanálů</a:t>
            </a:r>
            <a:r>
              <a:rPr lang="en-GB" sz="2000" b="1" dirty="0"/>
              <a:t>:</a:t>
            </a:r>
            <a:endParaRPr lang="en-GB" sz="2000" dirty="0"/>
          </a:p>
          <a:p>
            <a:r>
              <a:rPr lang="en-GB" sz="2000" dirty="0"/>
              <a:t>144 000 </a:t>
            </a:r>
            <a:r>
              <a:rPr lang="en-GB" sz="2000" dirty="0" err="1"/>
              <a:t>bajtů</a:t>
            </a:r>
            <a:r>
              <a:rPr lang="en-GB" sz="2000" dirty="0"/>
              <a:t>/s × 6 = </a:t>
            </a:r>
            <a:r>
              <a:rPr lang="en-GB" sz="2000" b="1" dirty="0"/>
              <a:t>864 000 </a:t>
            </a:r>
            <a:r>
              <a:rPr lang="en-GB" sz="2000" b="1" dirty="0" err="1"/>
              <a:t>bajtů</a:t>
            </a:r>
            <a:r>
              <a:rPr lang="en-GB" sz="2000" b="1" dirty="0"/>
              <a:t>/s</a:t>
            </a:r>
            <a:endParaRPr lang="en-GB" sz="2000" dirty="0"/>
          </a:p>
          <a:p>
            <a:r>
              <a:rPr lang="en-GB" sz="2000" dirty="0"/>
              <a:t>v </a:t>
            </a:r>
            <a:r>
              <a:rPr lang="en-GB" sz="2000" dirty="0" err="1"/>
              <a:t>bitech</a:t>
            </a:r>
            <a:r>
              <a:rPr lang="en-GB" sz="2000" dirty="0"/>
              <a:t>: 6 912 000 </a:t>
            </a:r>
            <a:r>
              <a:rPr lang="en-GB" sz="2000" dirty="0" err="1"/>
              <a:t>bitů</a:t>
            </a:r>
            <a:r>
              <a:rPr lang="en-GB" sz="2000" dirty="0"/>
              <a:t>/s = </a:t>
            </a:r>
            <a:r>
              <a:rPr lang="en-GB" sz="2000" b="1" dirty="0"/>
              <a:t>6,9 Mbit/s</a:t>
            </a:r>
            <a:endParaRPr lang="en-GB" sz="2000" dirty="0"/>
          </a:p>
          <a:p>
            <a:pPr marL="0" indent="0">
              <a:buNone/>
            </a:pP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r>
              <a:rPr lang="en-CZ" sz="2000" dirty="0"/>
              <a:t> </a:t>
            </a:r>
            <a:r>
              <a:rPr lang="en-GB" sz="2000" b="1" dirty="0" err="1"/>
              <a:t>Celkový</a:t>
            </a:r>
            <a:r>
              <a:rPr lang="en-GB" sz="2000" b="1" dirty="0"/>
              <a:t> </a:t>
            </a:r>
            <a:r>
              <a:rPr lang="en-GB" sz="2000" b="1" dirty="0" err="1"/>
              <a:t>datový</a:t>
            </a:r>
            <a:r>
              <a:rPr lang="en-GB" sz="2000" b="1" dirty="0"/>
              <a:t> </a:t>
            </a:r>
            <a:r>
              <a:rPr lang="en-GB" sz="2000" b="1" dirty="0" err="1"/>
              <a:t>tok</a:t>
            </a:r>
            <a:r>
              <a:rPr lang="en-GB" sz="2000" b="1" dirty="0"/>
              <a:t>: ~0,86 MB/s (6,9 Mbit/s)</a:t>
            </a:r>
            <a:endParaRPr lang="en-GB" sz="2000" dirty="0"/>
          </a:p>
          <a:p>
            <a:r>
              <a:rPr lang="en-GB" sz="2000" dirty="0" err="1"/>
              <a:t>teoreticky</a:t>
            </a:r>
            <a:r>
              <a:rPr lang="en-GB" sz="2000" dirty="0"/>
              <a:t> se </a:t>
            </a:r>
            <a:r>
              <a:rPr lang="en-GB" sz="2000" dirty="0" err="1"/>
              <a:t>vejde</a:t>
            </a:r>
            <a:r>
              <a:rPr lang="en-GB" sz="2000" dirty="0"/>
              <a:t> do USB 1.1 full-speed, </a:t>
            </a:r>
            <a:r>
              <a:rPr lang="en-GB" sz="2000" dirty="0" err="1"/>
              <a:t>které</a:t>
            </a:r>
            <a:r>
              <a:rPr lang="en-GB" sz="2000" dirty="0"/>
              <a:t> </a:t>
            </a:r>
            <a:r>
              <a:rPr lang="en-GB" sz="2000" dirty="0" err="1"/>
              <a:t>má</a:t>
            </a:r>
            <a:r>
              <a:rPr lang="en-GB" sz="2000" dirty="0"/>
              <a:t> maximum </a:t>
            </a:r>
            <a:r>
              <a:rPr lang="en-GB" sz="2000" dirty="0" err="1"/>
              <a:t>kolem</a:t>
            </a:r>
            <a:r>
              <a:rPr lang="en-GB" sz="2000" dirty="0"/>
              <a:t> </a:t>
            </a:r>
            <a:r>
              <a:rPr lang="en-GB" sz="2000" b="1" dirty="0"/>
              <a:t>12 Mbit/s</a:t>
            </a:r>
            <a:r>
              <a:rPr lang="en-GB" sz="2000" dirty="0"/>
              <a:t> (</a:t>
            </a:r>
            <a:r>
              <a:rPr lang="en-GB" sz="2000" dirty="0" err="1"/>
              <a:t>prakticky</a:t>
            </a:r>
            <a:r>
              <a:rPr lang="en-GB" sz="2000" dirty="0"/>
              <a:t> </a:t>
            </a:r>
            <a:r>
              <a:rPr lang="en-GB" sz="2000" dirty="0" err="1"/>
              <a:t>spíš</a:t>
            </a:r>
            <a:r>
              <a:rPr lang="en-GB" sz="2000" dirty="0"/>
              <a:t> ~8–9 Mbit/s </a:t>
            </a:r>
            <a:r>
              <a:rPr lang="en-GB" sz="2000" dirty="0" err="1"/>
              <a:t>kvůli</a:t>
            </a:r>
            <a:r>
              <a:rPr lang="en-GB" sz="2000" dirty="0"/>
              <a:t> </a:t>
            </a:r>
            <a:r>
              <a:rPr lang="en-GB" sz="2000" dirty="0" err="1"/>
              <a:t>overheadu</a:t>
            </a:r>
            <a:r>
              <a:rPr lang="en-GB" sz="2000" dirty="0"/>
              <a:t>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50913_16195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2" y="755997"/>
            <a:ext cx="4576502" cy="61020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08" y="360093"/>
            <a:ext cx="435324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cs-CZ" sz="1400" dirty="0">
                <a:solidFill>
                  <a:srgbClr val="000000"/>
                </a:solidFill>
              </a:rPr>
              <a:t> držák 6x ICS-43434 mikrofonového pole s roztečí 512mm</a:t>
            </a: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C3C456-D5ED-49FC-0BCF-4C3991163BCD}"/>
              </a:ext>
            </a:extLst>
          </p:cNvPr>
          <p:cNvSpPr txBox="1">
            <a:spLocks/>
          </p:cNvSpPr>
          <p:nvPr/>
        </p:nvSpPr>
        <p:spPr>
          <a:xfrm>
            <a:off x="4572000" y="1972324"/>
            <a:ext cx="7074567" cy="55134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 err="1">
                <a:solidFill>
                  <a:srgbClr val="000000"/>
                </a:solidFill>
              </a:rPr>
              <a:t>současný</a:t>
            </a:r>
            <a:r>
              <a:rPr lang="en-GB" sz="2000" b="1" dirty="0">
                <a:solidFill>
                  <a:srgbClr val="000000"/>
                </a:solidFill>
              </a:rPr>
              <a:t> </a:t>
            </a:r>
            <a:r>
              <a:rPr lang="en-GB" sz="2000" b="1" dirty="0" err="1">
                <a:solidFill>
                  <a:srgbClr val="000000"/>
                </a:solidFill>
              </a:rPr>
              <a:t>stav</a:t>
            </a:r>
            <a:br>
              <a:rPr lang="en-GB" sz="2000" b="1" dirty="0">
                <a:solidFill>
                  <a:srgbClr val="000000"/>
                </a:solidFill>
              </a:rPr>
            </a:br>
            <a:endParaRPr lang="en-GB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000000"/>
                </a:solidFill>
              </a:rPr>
              <a:t>přeložitelný</a:t>
            </a:r>
            <a:r>
              <a:rPr lang="en-GB" sz="2000" dirty="0">
                <a:solidFill>
                  <a:srgbClr val="000000"/>
                </a:solidFill>
              </a:rPr>
              <a:t> C </a:t>
            </a:r>
            <a:r>
              <a:rPr lang="en-GB" sz="2000" dirty="0" err="1">
                <a:solidFill>
                  <a:srgbClr val="000000"/>
                </a:solidFill>
              </a:rPr>
              <a:t>kód</a:t>
            </a:r>
            <a:r>
              <a:rPr lang="en-GB" sz="2000" dirty="0">
                <a:solidFill>
                  <a:srgbClr val="000000"/>
                </a:solidFill>
              </a:rPr>
              <a:t> UAC 2.0 USB 1.1</a:t>
            </a:r>
            <a:br>
              <a:rPr lang="en-GB" sz="2000" dirty="0">
                <a:solidFill>
                  <a:srgbClr val="000000"/>
                </a:solidFill>
              </a:rPr>
            </a:br>
            <a:r>
              <a:rPr lang="en-GB" sz="2000" dirty="0"/>
              <a:t>full-speed (12 Mbit/s) </a:t>
            </a:r>
            <a:br>
              <a:rPr lang="en-GB" sz="2000" dirty="0"/>
            </a:br>
            <a:r>
              <a:rPr lang="en-GB" sz="2000" dirty="0"/>
              <a:t>6 </a:t>
            </a:r>
            <a:r>
              <a:rPr lang="en-GB" sz="2000" dirty="0" err="1"/>
              <a:t>kanálové</a:t>
            </a:r>
            <a:r>
              <a:rPr lang="en-GB" sz="2000" dirty="0"/>
              <a:t> </a:t>
            </a:r>
            <a:r>
              <a:rPr lang="en-GB" sz="2000" dirty="0" err="1"/>
              <a:t>zvukové</a:t>
            </a:r>
            <a:r>
              <a:rPr lang="en-GB" sz="2000" dirty="0"/>
              <a:t> </a:t>
            </a:r>
            <a:r>
              <a:rPr lang="en-GB" sz="2000" dirty="0" err="1"/>
              <a:t>karty</a:t>
            </a:r>
            <a:endParaRPr lang="en-GB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br>
              <a:rPr lang="en-GB" sz="2000" dirty="0">
                <a:solidFill>
                  <a:srgbClr val="000000"/>
                </a:solidFill>
              </a:rPr>
            </a:br>
            <a:r>
              <a:rPr lang="en-GB" sz="2000" dirty="0" err="1">
                <a:solidFill>
                  <a:srgbClr val="000000"/>
                </a:solidFill>
              </a:rPr>
              <a:t>zvukovka</a:t>
            </a:r>
            <a:r>
              <a:rPr lang="en-GB" sz="2000" dirty="0">
                <a:solidFill>
                  <a:srgbClr val="000000"/>
                </a:solidFill>
              </a:rPr>
              <a:t> se </a:t>
            </a:r>
            <a:r>
              <a:rPr lang="en-GB" sz="2000" dirty="0" err="1">
                <a:solidFill>
                  <a:srgbClr val="000000"/>
                </a:solidFill>
              </a:rPr>
              <a:t>zatím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br>
              <a:rPr lang="en-GB" sz="2000" dirty="0">
                <a:solidFill>
                  <a:srgbClr val="000000"/>
                </a:solidFill>
              </a:rPr>
            </a:br>
            <a:r>
              <a:rPr lang="en-GB" sz="2000" dirty="0">
                <a:solidFill>
                  <a:srgbClr val="000000"/>
                </a:solidFill>
              </a:rPr>
              <a:t>v </a:t>
            </a:r>
            <a:r>
              <a:rPr lang="en-GB" sz="2000" dirty="0" err="1">
                <a:solidFill>
                  <a:srgbClr val="000000"/>
                </a:solidFill>
              </a:rPr>
              <a:t>systému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nechová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jako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funkční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zvukovka</a:t>
            </a:r>
            <a:br>
              <a:rPr lang="en-GB" sz="2000" dirty="0">
                <a:solidFill>
                  <a:srgbClr val="000000"/>
                </a:solidFill>
              </a:rPr>
            </a:br>
            <a:r>
              <a:rPr lang="en-GB" sz="2000" dirty="0">
                <a:solidFill>
                  <a:srgbClr val="000000"/>
                </a:solidFill>
              </a:rPr>
              <a:t>…</a:t>
            </a:r>
            <a:r>
              <a:rPr lang="en-GB" sz="2000" dirty="0">
                <a:solidFill>
                  <a:srgbClr val="000000"/>
                </a:solidFill>
                <a:sym typeface="Wingdings" pitchFamily="2" charset="2"/>
              </a:rPr>
              <a:t></a:t>
            </a:r>
            <a:br>
              <a:rPr lang="en-GB" sz="2000" dirty="0">
                <a:solidFill>
                  <a:srgbClr val="000000"/>
                </a:solidFill>
              </a:rPr>
            </a:br>
            <a:br>
              <a:rPr lang="en-GB" sz="2000" dirty="0">
                <a:solidFill>
                  <a:srgbClr val="000000"/>
                </a:solidFill>
              </a:rPr>
            </a:br>
            <a:endParaRPr lang="en-GB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200" b="1" dirty="0">
                <a:solidFill>
                  <a:srgbClr val="000000"/>
                </a:solidFill>
              </a:rPr>
              <a:t>další plány</a:t>
            </a:r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190"/>
            <a:ext cx="8229600" cy="5534526"/>
          </a:xfrm>
        </p:spPr>
        <p:txBody>
          <a:bodyPr/>
          <a:lstStyle/>
          <a:p>
            <a:pPr marL="0" indent="0">
              <a:buNone/>
            </a:pPr>
            <a:r>
              <a:rPr lang="cs-CZ" sz="2000" dirty="0">
                <a:solidFill>
                  <a:srgbClr val="000000"/>
                </a:solidFill>
              </a:rPr>
              <a:t>1.) zprovoznit vlastní 6 kanálovou zvukovku</a:t>
            </a:r>
            <a:br>
              <a:rPr lang="cs-CZ" sz="2000" dirty="0">
                <a:solidFill>
                  <a:srgbClr val="000000"/>
                </a:solidFill>
              </a:rPr>
            </a:br>
            <a:r>
              <a:rPr lang="cs-CZ" sz="2000" dirty="0">
                <a:solidFill>
                  <a:srgbClr val="000000"/>
                </a:solidFill>
              </a:rPr>
              <a:t>2.) 3 samostatné vzájemně komunikující nody pro triangulaci a </a:t>
            </a:r>
            <a:r>
              <a:rPr lang="cs-CZ" sz="2000" dirty="0" err="1">
                <a:solidFill>
                  <a:srgbClr val="000000"/>
                </a:solidFill>
              </a:rPr>
              <a:t>vektoring</a:t>
            </a:r>
            <a:br>
              <a:rPr lang="cs-CZ" sz="2000" dirty="0">
                <a:solidFill>
                  <a:srgbClr val="000000"/>
                </a:solidFill>
              </a:rPr>
            </a:br>
            <a:r>
              <a:rPr lang="cs-CZ" sz="2000" dirty="0">
                <a:solidFill>
                  <a:srgbClr val="000000"/>
                </a:solidFill>
              </a:rPr>
              <a:t>3.) využití telemetrie k anotaci trénovacích dat 6 kanálového zvuku</a:t>
            </a:r>
            <a:br>
              <a:rPr lang="cs-CZ" sz="2000" dirty="0">
                <a:solidFill>
                  <a:srgbClr val="000000"/>
                </a:solidFill>
              </a:rPr>
            </a:br>
            <a:br>
              <a:rPr lang="cs-CZ" sz="2000" dirty="0">
                <a:solidFill>
                  <a:srgbClr val="000000"/>
                </a:solidFill>
              </a:rPr>
            </a:br>
            <a:br>
              <a:rPr lang="cs-CZ" sz="2000" dirty="0">
                <a:solidFill>
                  <a:srgbClr val="000000"/>
                </a:solidFill>
              </a:rPr>
            </a:br>
            <a:br>
              <a:rPr lang="cs-CZ" sz="2000" dirty="0">
                <a:solidFill>
                  <a:srgbClr val="000000"/>
                </a:solidFill>
              </a:rPr>
            </a:br>
            <a:br>
              <a:rPr lang="cs-CZ" sz="2000" dirty="0">
                <a:solidFill>
                  <a:srgbClr val="000000"/>
                </a:solidFill>
              </a:rPr>
            </a:br>
            <a:br>
              <a:rPr lang="cs-CZ" sz="2000" dirty="0">
                <a:solidFill>
                  <a:srgbClr val="000000"/>
                </a:solidFill>
              </a:rPr>
            </a:br>
            <a:br>
              <a:rPr lang="cs-CZ" sz="2000" dirty="0">
                <a:solidFill>
                  <a:srgbClr val="000000"/>
                </a:solidFill>
              </a:rPr>
            </a:br>
            <a:r>
              <a:rPr lang="cs-CZ" sz="2000" dirty="0">
                <a:solidFill>
                  <a:srgbClr val="000000"/>
                </a:solidFill>
              </a:rPr>
              <a:t>		…</a:t>
            </a:r>
            <a:br>
              <a:rPr lang="cs-CZ" sz="2000" dirty="0">
                <a:solidFill>
                  <a:srgbClr val="000000"/>
                </a:solidFill>
              </a:rPr>
            </a:br>
            <a:br>
              <a:rPr lang="cs-CZ" sz="2000" dirty="0">
                <a:solidFill>
                  <a:srgbClr val="000000"/>
                </a:solidFill>
              </a:rPr>
            </a:br>
            <a:br>
              <a:rPr lang="cs-CZ" sz="2000" dirty="0">
                <a:solidFill>
                  <a:srgbClr val="000000"/>
                </a:solidFill>
              </a:rPr>
            </a:br>
            <a:br>
              <a:rPr lang="cs-CZ" sz="2000" dirty="0">
                <a:solidFill>
                  <a:srgbClr val="000000"/>
                </a:solidFill>
              </a:rPr>
            </a:br>
            <a:br>
              <a:rPr lang="cs-CZ" sz="2000" dirty="0">
                <a:solidFill>
                  <a:srgbClr val="000000"/>
                </a:solidFill>
              </a:rPr>
            </a:br>
            <a:br>
              <a:rPr lang="cs-CZ" sz="2000" dirty="0">
                <a:solidFill>
                  <a:srgbClr val="000000"/>
                </a:solidFill>
              </a:rPr>
            </a:br>
            <a:r>
              <a:rPr lang="cs-CZ" sz="2000" dirty="0">
                <a:solidFill>
                  <a:srgbClr val="000000"/>
                </a:solidFill>
              </a:rPr>
              <a:t>4.) implementace detekčních algoritmů přímo do MCU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000000"/>
                </a:solidFill>
              </a:rPr>
              <a:t>5.) indukční napájení s funkcí monitoringu distribuční sítě</a:t>
            </a: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6" name="Picture 5" descr="A helicopter with a person on the back&#10;&#10;AI-generated content may be incorrect.">
            <a:extLst>
              <a:ext uri="{FF2B5EF4-FFF2-40B4-BE49-F238E27FC236}">
                <a16:creationId xmlns:a16="http://schemas.microsoft.com/office/drawing/2014/main" id="{3AF92191-BA93-E0ED-9E38-B9D9A1CF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315" y="2226510"/>
            <a:ext cx="5380885" cy="35748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0317" y="5184842"/>
            <a:ext cx="35860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>
                <a:solidFill>
                  <a:srgbClr val="000000"/>
                </a:solidFill>
              </a:rPr>
              <a:t>			závody FPV dronů</a:t>
            </a:r>
            <a:br>
              <a:rPr lang="cs-CZ" sz="1400" dirty="0">
                <a:solidFill>
                  <a:srgbClr val="000000"/>
                </a:solidFill>
              </a:rPr>
            </a:br>
            <a:br>
              <a:rPr lang="cs-CZ" sz="1400" dirty="0">
                <a:solidFill>
                  <a:srgbClr val="000000"/>
                </a:solidFill>
              </a:rPr>
            </a:br>
            <a:br>
              <a:rPr lang="cs-CZ" sz="1400" dirty="0">
                <a:solidFill>
                  <a:srgbClr val="000000"/>
                </a:solidFill>
              </a:rPr>
            </a:br>
            <a:br>
              <a:rPr lang="cs-CZ" sz="1400" dirty="0">
                <a:solidFill>
                  <a:srgbClr val="000000"/>
                </a:solidFill>
              </a:rPr>
            </a:br>
            <a:br>
              <a:rPr lang="cs-CZ" sz="1400" dirty="0">
                <a:solidFill>
                  <a:srgbClr val="000000"/>
                </a:solidFill>
              </a:rPr>
            </a:br>
            <a:r>
              <a:rPr lang="cs-CZ" sz="1400" dirty="0" err="1">
                <a:solidFill>
                  <a:srgbClr val="000000"/>
                </a:solidFill>
              </a:rPr>
              <a:t>Meshtastic</a:t>
            </a:r>
            <a:r>
              <a:rPr lang="cs-CZ" sz="1400" dirty="0">
                <a:solidFill>
                  <a:srgbClr val="000000"/>
                </a:solidFill>
              </a:rPr>
              <a:t> </a:t>
            </a:r>
            <a:r>
              <a:rPr lang="cs-CZ" sz="1400" dirty="0" err="1">
                <a:solidFill>
                  <a:srgbClr val="000000"/>
                </a:solidFill>
              </a:rPr>
              <a:t>repeater</a:t>
            </a:r>
            <a:r>
              <a:rPr lang="cs-CZ" sz="1400" dirty="0">
                <a:solidFill>
                  <a:srgbClr val="000000"/>
                </a:solidFill>
              </a:rPr>
              <a:t> node</a:t>
            </a: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5" name="Picture 4" descr="Screenshot 2025-10-02 at 9.54.14.png">
            <a:extLst>
              <a:ext uri="{FF2B5EF4-FFF2-40B4-BE49-F238E27FC236}">
                <a16:creationId xmlns:a16="http://schemas.microsoft.com/office/drawing/2014/main" id="{F51CD86F-4724-C64C-3266-46E81F9B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99" y="251999"/>
            <a:ext cx="8640002" cy="4644844"/>
          </a:xfrm>
          <a:prstGeom prst="rect">
            <a:avLst/>
          </a:prstGeom>
        </p:spPr>
      </p:pic>
      <p:pic>
        <p:nvPicPr>
          <p:cNvPr id="6" name="Picture 5" descr="20250716_130856.jpg">
            <a:extLst>
              <a:ext uri="{FF2B5EF4-FFF2-40B4-BE49-F238E27FC236}">
                <a16:creationId xmlns:a16="http://schemas.microsoft.com/office/drawing/2014/main" id="{10DBCF35-33AD-7AD6-91DE-A0587889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99" y="3614223"/>
            <a:ext cx="4188318" cy="31412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521</Words>
  <Application>Microsoft Macintosh PowerPoint</Application>
  <PresentationFormat>On-screen Show (4:3)</PresentationFormat>
  <Paragraphs>51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Wingdings</vt:lpstr>
      <vt:lpstr>Office Theme</vt:lpstr>
      <vt:lpstr>Akustická detekce dronů</vt:lpstr>
      <vt:lpstr>volba mikrofon(u/ů) </vt:lpstr>
      <vt:lpstr>PowerPoint Presentation</vt:lpstr>
      <vt:lpstr>podvod na začátek  hledání polohy objektů se známou polohou </vt:lpstr>
      <vt:lpstr>výroba TDM mikrofonu.. </vt:lpstr>
      <vt:lpstr>výchozí konfigurace mikrofonů ICS-43434</vt:lpstr>
      <vt:lpstr>PowerPoint Presentation</vt:lpstr>
      <vt:lpstr>další plány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Ludek Fedurca</cp:lastModifiedBy>
  <cp:revision>3</cp:revision>
  <dcterms:created xsi:type="dcterms:W3CDTF">2013-01-27T09:14:16Z</dcterms:created>
  <dcterms:modified xsi:type="dcterms:W3CDTF">2025-10-03T18:15:08Z</dcterms:modified>
  <cp:category/>
</cp:coreProperties>
</file>